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0" r:id="rId11"/>
    <p:sldId id="265" r:id="rId12"/>
    <p:sldId id="266" r:id="rId13"/>
    <p:sldId id="267" r:id="rId14"/>
    <p:sldId id="268" r:id="rId15"/>
    <p:sldId id="269" r:id="rId16"/>
    <p:sldId id="270" r:id="rId17"/>
    <p:sldId id="271" r:id="rId18"/>
    <p:sldId id="272" r:id="rId19"/>
    <p:sldId id="273" r:id="rId20"/>
    <p:sldId id="281" r:id="rId21"/>
    <p:sldId id="274" r:id="rId22"/>
    <p:sldId id="275" r:id="rId23"/>
    <p:sldId id="276" r:id="rId24"/>
    <p:sldId id="277" r:id="rId25"/>
    <p:sldId id="278" r:id="rId26"/>
    <p:sldId id="279" r:id="rId27"/>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0D570EC-D617-44B9-9BDB-A844AF56DA8E}" type="datetimeFigureOut">
              <a:rPr lang="en-US" smtClean="0"/>
              <a:t>10/14/2023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356442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0D570EC-D617-44B9-9BDB-A844AF56DA8E}" type="datetimeFigureOut">
              <a:rPr lang="en-US" smtClean="0"/>
              <a:t>10/14/2023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146420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0D570EC-D617-44B9-9BDB-A844AF56DA8E}" type="datetimeFigureOut">
              <a:rPr lang="en-US" smtClean="0"/>
              <a:t>10/14/2023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395821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0D570EC-D617-44B9-9BDB-A844AF56DA8E}" type="datetimeFigureOut">
              <a:rPr lang="en-US" smtClean="0"/>
              <a:t>10/14/2023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395927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60D570EC-D617-44B9-9BDB-A844AF56DA8E}" type="datetimeFigureOut">
              <a:rPr lang="en-US" smtClean="0"/>
              <a:t>10/14/2023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386965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0D570EC-D617-44B9-9BDB-A844AF56DA8E}" type="datetimeFigureOut">
              <a:rPr lang="en-US" smtClean="0"/>
              <a:t>10/14/2023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34408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0D570EC-D617-44B9-9BDB-A844AF56DA8E}" type="datetimeFigureOut">
              <a:rPr lang="en-US" smtClean="0"/>
              <a:t>10/14/2023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23126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0D570EC-D617-44B9-9BDB-A844AF56DA8E}" type="datetimeFigureOut">
              <a:rPr lang="en-US" smtClean="0"/>
              <a:t>10/14/2023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143201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0D570EC-D617-44B9-9BDB-A844AF56DA8E}" type="datetimeFigureOut">
              <a:rPr lang="en-US" smtClean="0"/>
              <a:t>10/14/2023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1144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0D570EC-D617-44B9-9BDB-A844AF56DA8E}" type="datetimeFigureOut">
              <a:rPr lang="en-US" smtClean="0"/>
              <a:t>10/14/2023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97084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0D570EC-D617-44B9-9BDB-A844AF56DA8E}" type="datetimeFigureOut">
              <a:rPr lang="en-US" smtClean="0"/>
              <a:t>10/14/2023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093B248-1EE4-4056-8FA6-CC10B888AA8A}" type="slidenum">
              <a:rPr lang="en-US" smtClean="0"/>
              <a:t>‹#›</a:t>
            </a:fld>
            <a:endParaRPr lang="en-US"/>
          </a:p>
        </p:txBody>
      </p:sp>
    </p:spTree>
    <p:extLst>
      <p:ext uri="{BB962C8B-B14F-4D97-AF65-F5344CB8AC3E}">
        <p14:creationId xmlns:p14="http://schemas.microsoft.com/office/powerpoint/2010/main" val="716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D570EC-D617-44B9-9BDB-A844AF56DA8E}" type="datetimeFigureOut">
              <a:rPr lang="en-US" smtClean="0"/>
              <a:t>10/14/2023</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93B248-1EE4-4056-8FA6-CC10B888AA8A}" type="slidenum">
              <a:rPr lang="en-US" smtClean="0"/>
              <a:t>‹#›</a:t>
            </a:fld>
            <a:endParaRPr lang="en-US"/>
          </a:p>
        </p:txBody>
      </p:sp>
    </p:spTree>
    <p:extLst>
      <p:ext uri="{BB962C8B-B14F-4D97-AF65-F5344CB8AC3E}">
        <p14:creationId xmlns:p14="http://schemas.microsoft.com/office/powerpoint/2010/main" val="215230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822347"/>
          </a:xfrm>
        </p:spPr>
        <p:txBody>
          <a:bodyPr>
            <a:normAutofit/>
          </a:bodyPr>
          <a:lstStyle/>
          <a:p>
            <a:pPr algn="r"/>
            <a:r>
              <a:rPr lang="en-US" sz="2000" b="1" dirty="0" smtClean="0">
                <a:latin typeface="+mn-lt"/>
              </a:rPr>
              <a:t>University of </a:t>
            </a:r>
            <a:r>
              <a:rPr lang="en-US" sz="2000" b="1" dirty="0" err="1" smtClean="0">
                <a:latin typeface="+mn-lt"/>
              </a:rPr>
              <a:t>Basrah</a:t>
            </a:r>
            <a:r>
              <a:rPr lang="en-US" sz="2000" b="1" dirty="0" smtClean="0">
                <a:latin typeface="+mn-lt"/>
              </a:rPr>
              <a:t>	</a:t>
            </a:r>
            <a:br>
              <a:rPr lang="en-US" sz="2000" b="1" dirty="0" smtClean="0">
                <a:latin typeface="+mn-lt"/>
              </a:rPr>
            </a:br>
            <a:r>
              <a:rPr lang="en-US" sz="2000" b="1" dirty="0" smtClean="0">
                <a:latin typeface="+mn-lt"/>
              </a:rPr>
              <a:t>College of Nursing</a:t>
            </a:r>
            <a:endParaRPr lang="en-US" sz="2000" b="1" dirty="0">
              <a:latin typeface="+mn-lt"/>
            </a:endParaRPr>
          </a:p>
        </p:txBody>
      </p:sp>
      <p:sp>
        <p:nvSpPr>
          <p:cNvPr id="3" name="عنوان فرعي 2"/>
          <p:cNvSpPr>
            <a:spLocks noGrp="1"/>
          </p:cNvSpPr>
          <p:nvPr>
            <p:ph type="subTitle" idx="1"/>
          </p:nvPr>
        </p:nvSpPr>
        <p:spPr>
          <a:xfrm>
            <a:off x="1133341" y="2653047"/>
            <a:ext cx="10264461" cy="3953815"/>
          </a:xfrm>
        </p:spPr>
        <p:txBody>
          <a:bodyPr/>
          <a:lstStyle/>
          <a:p>
            <a:r>
              <a:rPr lang="en-US" sz="3600" b="1" dirty="0" smtClean="0"/>
              <a:t>Pediatric nursing</a:t>
            </a:r>
            <a:r>
              <a:rPr lang="en-US" dirty="0" smtClean="0"/>
              <a:t> </a:t>
            </a:r>
          </a:p>
          <a:p>
            <a:r>
              <a:rPr lang="en-US" sz="2800" b="1" dirty="0" smtClean="0">
                <a:solidFill>
                  <a:srgbClr val="FF0000"/>
                </a:solidFill>
              </a:rPr>
              <a:t>Abdominal examination </a:t>
            </a:r>
          </a:p>
          <a:p>
            <a:endParaRPr lang="en-US" sz="2800" b="1" dirty="0">
              <a:solidFill>
                <a:srgbClr val="FF0000"/>
              </a:solidFill>
            </a:endParaRPr>
          </a:p>
          <a:p>
            <a:pPr algn="l"/>
            <a:r>
              <a:rPr lang="en-US" sz="2800" b="1" dirty="0" smtClean="0"/>
              <a:t>Prepared by:- assist lect. Noor </a:t>
            </a:r>
            <a:r>
              <a:rPr lang="en-US" sz="2800" b="1" dirty="0" err="1" smtClean="0"/>
              <a:t>salah</a:t>
            </a:r>
            <a:r>
              <a:rPr lang="en-US" sz="2800" b="1" dirty="0" smtClean="0"/>
              <a:t> </a:t>
            </a:r>
            <a:r>
              <a:rPr lang="en-US" sz="2800" b="1" dirty="0" err="1" smtClean="0"/>
              <a:t>shreef</a:t>
            </a:r>
            <a:r>
              <a:rPr lang="en-US" sz="2800" b="1" dirty="0" smtClean="0"/>
              <a:t> </a:t>
            </a:r>
          </a:p>
        </p:txBody>
      </p:sp>
      <p:pic>
        <p:nvPicPr>
          <p:cNvPr id="4" name="صورة 3"/>
          <p:cNvPicPr>
            <a:picLocks noChangeAspect="1"/>
          </p:cNvPicPr>
          <p:nvPr/>
        </p:nvPicPr>
        <p:blipFill>
          <a:blip r:embed="rId2"/>
          <a:stretch>
            <a:fillRect/>
          </a:stretch>
        </p:blipFill>
        <p:spPr>
          <a:xfrm>
            <a:off x="1703616" y="1081587"/>
            <a:ext cx="2036240" cy="112785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783" y="4288665"/>
            <a:ext cx="3567448" cy="2189139"/>
          </a:xfrm>
          <a:prstGeom prst="rect">
            <a:avLst/>
          </a:prstGeom>
        </p:spPr>
      </p:pic>
    </p:spTree>
    <p:extLst>
      <p:ext uri="{BB962C8B-B14F-4D97-AF65-F5344CB8AC3E}">
        <p14:creationId xmlns:p14="http://schemas.microsoft.com/office/powerpoint/2010/main" val="123419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690688"/>
            <a:ext cx="9967174" cy="4787385"/>
          </a:xfrm>
        </p:spPr>
      </p:pic>
    </p:spTree>
    <p:extLst>
      <p:ext uri="{BB962C8B-B14F-4D97-AF65-F5344CB8AC3E}">
        <p14:creationId xmlns:p14="http://schemas.microsoft.com/office/powerpoint/2010/main" val="290698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3600" dirty="0" smtClean="0">
                <a:solidFill>
                  <a:srgbClr val="FF0000"/>
                </a:solidFill>
                <a:latin typeface="+mn-lt"/>
              </a:rPr>
              <a:t>Palpation</a:t>
            </a:r>
            <a:r>
              <a:rPr lang="en-US" dirty="0" smtClean="0"/>
              <a:t/>
            </a:r>
            <a:br>
              <a:rPr lang="en-US" dirty="0" smtClean="0"/>
            </a:br>
            <a:endParaRPr lang="en-US" dirty="0"/>
          </a:p>
        </p:txBody>
      </p:sp>
      <p:sp>
        <p:nvSpPr>
          <p:cNvPr id="3" name="عنصر نائب للمحتوى 2"/>
          <p:cNvSpPr>
            <a:spLocks noGrp="1"/>
          </p:cNvSpPr>
          <p:nvPr>
            <p:ph idx="1"/>
          </p:nvPr>
        </p:nvSpPr>
        <p:spPr>
          <a:xfrm>
            <a:off x="838200" y="1571223"/>
            <a:ext cx="10515600" cy="4605740"/>
          </a:xfrm>
        </p:spPr>
        <p:txBody>
          <a:bodyPr/>
          <a:lstStyle/>
          <a:p>
            <a:pPr marL="0" indent="0" algn="l">
              <a:buNone/>
            </a:pPr>
            <a:r>
              <a:rPr lang="en-US" dirty="0" smtClean="0"/>
              <a:t>1- The hand placed horizontal with wrist and parallel to the patient.</a:t>
            </a:r>
          </a:p>
          <a:p>
            <a:pPr marL="0" indent="0" algn="l">
              <a:buNone/>
            </a:pPr>
            <a:r>
              <a:rPr lang="en-US" dirty="0" smtClean="0"/>
              <a:t>We use the palmer aspect of the fingers for superficial palpation and the tips of the fingers for the deep palpation, the hand should be warm.</a:t>
            </a:r>
          </a:p>
          <a:p>
            <a:pPr marL="0" indent="0" algn="l">
              <a:buNone/>
            </a:pPr>
            <a:r>
              <a:rPr lang="en-US" dirty="0" smtClean="0"/>
              <a:t>2 -the approach we start palpating away from the site of pain which we know from the history or by asking the patient, if he is older child.</a:t>
            </a:r>
          </a:p>
          <a:p>
            <a:pPr marL="0" indent="0" algn="l">
              <a:buNone/>
            </a:pPr>
            <a:r>
              <a:rPr lang="en-US" dirty="0" smtClean="0"/>
              <a:t>If no pain we start from anywhere to finish our palpation at the umbilicus. And always we look to the patient face during palpation.</a:t>
            </a:r>
          </a:p>
          <a:p>
            <a:pPr marL="0" indent="0" algn="l">
              <a:buNone/>
            </a:pPr>
            <a:endParaRPr lang="en-US" dirty="0"/>
          </a:p>
        </p:txBody>
      </p:sp>
    </p:spTree>
    <p:extLst>
      <p:ext uri="{BB962C8B-B14F-4D97-AF65-F5344CB8AC3E}">
        <p14:creationId xmlns:p14="http://schemas.microsoft.com/office/powerpoint/2010/main" val="15042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28034"/>
            <a:ext cx="10515600" cy="5648929"/>
          </a:xfrm>
        </p:spPr>
        <p:txBody>
          <a:bodyPr/>
          <a:lstStyle/>
          <a:p>
            <a:pPr marL="0" indent="0" algn="l">
              <a:buNone/>
            </a:pPr>
            <a:r>
              <a:rPr lang="en-US" dirty="0" smtClean="0"/>
              <a:t>3- if the patient fails to relax his abdomen we do the followings:</a:t>
            </a:r>
          </a:p>
          <a:p>
            <a:pPr marL="0" indent="0" algn="l">
              <a:buNone/>
            </a:pPr>
            <a:r>
              <a:rPr lang="en-US" dirty="0" smtClean="0"/>
              <a:t>A- ask the patient to breath from his mouth.</a:t>
            </a:r>
          </a:p>
          <a:p>
            <a:pPr marL="0" indent="0" algn="l">
              <a:buNone/>
            </a:pPr>
            <a:r>
              <a:rPr lang="en-US" dirty="0" smtClean="0"/>
              <a:t>B- flex the knee joint.</a:t>
            </a:r>
          </a:p>
          <a:p>
            <a:pPr marL="0" indent="0" algn="l">
              <a:buNone/>
            </a:pPr>
            <a:r>
              <a:rPr lang="en-US" dirty="0" smtClean="0"/>
              <a:t>Steps:</a:t>
            </a:r>
          </a:p>
          <a:p>
            <a:pPr marL="0" indent="0" algn="l">
              <a:buNone/>
            </a:pPr>
            <a:r>
              <a:rPr lang="en-US" dirty="0" smtClean="0"/>
              <a:t>The superficial palpation and deep palpation for any tenderness, state of the abdomen and any palpable mass, and </a:t>
            </a:r>
            <a:r>
              <a:rPr lang="en-US" dirty="0" err="1" smtClean="0"/>
              <a:t>organomegaly</a:t>
            </a:r>
            <a:r>
              <a:rPr lang="en-US" dirty="0" smtClean="0"/>
              <a:t>.</a:t>
            </a:r>
            <a:endParaRPr lang="en-US" dirty="0"/>
          </a:p>
        </p:txBody>
      </p:sp>
      <p:pic>
        <p:nvPicPr>
          <p:cNvPr id="4" name="صورة 3"/>
          <p:cNvPicPr>
            <a:picLocks noChangeAspect="1"/>
          </p:cNvPicPr>
          <p:nvPr/>
        </p:nvPicPr>
        <p:blipFill>
          <a:blip r:embed="rId2"/>
          <a:stretch>
            <a:fillRect/>
          </a:stretch>
        </p:blipFill>
        <p:spPr>
          <a:xfrm>
            <a:off x="6774287" y="3683358"/>
            <a:ext cx="4778061" cy="2656514"/>
          </a:xfrm>
          <a:prstGeom prst="rect">
            <a:avLst/>
          </a:prstGeom>
        </p:spPr>
      </p:pic>
      <p:pic>
        <p:nvPicPr>
          <p:cNvPr id="5" name="صورة 4"/>
          <p:cNvPicPr>
            <a:picLocks noChangeAspect="1"/>
          </p:cNvPicPr>
          <p:nvPr/>
        </p:nvPicPr>
        <p:blipFill>
          <a:blip r:embed="rId3"/>
          <a:stretch>
            <a:fillRect/>
          </a:stretch>
        </p:blipFill>
        <p:spPr>
          <a:xfrm>
            <a:off x="1352283" y="3683358"/>
            <a:ext cx="5422004" cy="2656513"/>
          </a:xfrm>
          <a:prstGeom prst="rect">
            <a:avLst/>
          </a:prstGeom>
        </p:spPr>
      </p:pic>
    </p:spTree>
    <p:extLst>
      <p:ext uri="{BB962C8B-B14F-4D97-AF65-F5344CB8AC3E}">
        <p14:creationId xmlns:p14="http://schemas.microsoft.com/office/powerpoint/2010/main" val="368492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t>Physical signs:</a:t>
            </a:r>
          </a:p>
          <a:p>
            <a:pPr marL="0" indent="0" algn="l">
              <a:buNone/>
            </a:pPr>
            <a:r>
              <a:rPr lang="en-US" u="sng" dirty="0" smtClean="0"/>
              <a:t>Rigidity: - </a:t>
            </a:r>
            <a:r>
              <a:rPr lang="en-US" dirty="0" smtClean="0"/>
              <a:t>continues abdominal contraction.</a:t>
            </a:r>
          </a:p>
          <a:p>
            <a:pPr marL="0" indent="0" algn="l">
              <a:buNone/>
            </a:pPr>
            <a:r>
              <a:rPr lang="en-US" u="sng" dirty="0" err="1" smtClean="0"/>
              <a:t>Gaurdening</a:t>
            </a:r>
            <a:r>
              <a:rPr lang="en-US" u="sng" dirty="0" smtClean="0"/>
              <a:t>:- </a:t>
            </a:r>
            <a:r>
              <a:rPr lang="en-US" dirty="0" smtClean="0"/>
              <a:t>muscular contraction on palpation of an area of tenderness.</a:t>
            </a:r>
          </a:p>
          <a:p>
            <a:pPr marL="0" indent="0" algn="l">
              <a:buNone/>
            </a:pPr>
            <a:r>
              <a:rPr lang="en-US" u="sng" dirty="0" smtClean="0"/>
              <a:t>Rebound tenderness: - </a:t>
            </a:r>
            <a:r>
              <a:rPr lang="en-US" dirty="0" smtClean="0"/>
              <a:t>sudden withdrawal of manual pressure leads to snap which exacerbate underlying inflamed organs and the patient will feel pain.</a:t>
            </a:r>
          </a:p>
          <a:p>
            <a:pPr marL="0" indent="0" algn="l">
              <a:buNone/>
            </a:pPr>
            <a:r>
              <a:rPr lang="en-US" u="sng" dirty="0" smtClean="0"/>
              <a:t>Pointing test: - </a:t>
            </a:r>
            <a:r>
              <a:rPr lang="en-US" dirty="0" smtClean="0"/>
              <a:t>ask the patient to point to site of maximum tenderness.</a:t>
            </a:r>
            <a:endParaRPr lang="en-US" dirty="0"/>
          </a:p>
        </p:txBody>
      </p:sp>
    </p:spTree>
    <p:extLst>
      <p:ext uri="{BB962C8B-B14F-4D97-AF65-F5344CB8AC3E}">
        <p14:creationId xmlns:p14="http://schemas.microsoft.com/office/powerpoint/2010/main" val="293728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solidFill>
                  <a:srgbClr val="FF0000"/>
                </a:solidFill>
              </a:rPr>
              <a:t>Percussion:- </a:t>
            </a:r>
            <a:r>
              <a:rPr lang="en-US" dirty="0" smtClean="0"/>
              <a:t>we put our hand flat over the abdomen and we tap the middle finger of the placed hand by the middle finger of the other hand usually the abdomen give tympanic percussion sound, unless we have fluid or </a:t>
            </a:r>
            <a:r>
              <a:rPr lang="en-US" dirty="0" err="1" smtClean="0"/>
              <a:t>organomegaly</a:t>
            </a:r>
            <a:r>
              <a:rPr lang="en-US" dirty="0" smtClean="0"/>
              <a:t> which give dull percussion sound.</a:t>
            </a:r>
            <a:endParaRPr lang="en-US" dirty="0"/>
          </a:p>
        </p:txBody>
      </p:sp>
    </p:spTree>
    <p:extLst>
      <p:ext uri="{BB962C8B-B14F-4D97-AF65-F5344CB8AC3E}">
        <p14:creationId xmlns:p14="http://schemas.microsoft.com/office/powerpoint/2010/main" val="172412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92428"/>
            <a:ext cx="10515600" cy="5584535"/>
          </a:xfrm>
        </p:spPr>
        <p:txBody>
          <a:bodyPr>
            <a:normAutofit lnSpcReduction="10000"/>
          </a:bodyPr>
          <a:lstStyle/>
          <a:p>
            <a:pPr marL="0" indent="0" algn="l">
              <a:buNone/>
            </a:pPr>
            <a:r>
              <a:rPr lang="en-US" b="1" dirty="0" smtClean="0">
                <a:solidFill>
                  <a:srgbClr val="FF0000"/>
                </a:solidFill>
              </a:rPr>
              <a:t>Auscultation:-</a:t>
            </a:r>
          </a:p>
          <a:p>
            <a:pPr marL="0" indent="0" algn="l">
              <a:buNone/>
            </a:pPr>
            <a:r>
              <a:rPr lang="en-US" dirty="0" smtClean="0"/>
              <a:t>We search for bowel sound and vascular bruit:</a:t>
            </a:r>
          </a:p>
          <a:p>
            <a:pPr marL="0" indent="0" algn="l">
              <a:buNone/>
            </a:pPr>
            <a:r>
              <a:rPr lang="en-US" dirty="0" smtClean="0"/>
              <a:t>Techniques: we put the stethoscope for about 2 minute at the right iliac fossa and we hear the peristaltic sound which is noisy gurgling sounds due to the fluid and gases. Absence of the bowel sound is seen in cases of paralytic ileus and exaggerated in cases of mal absorption, mechanical bowel obstruction.</a:t>
            </a:r>
          </a:p>
          <a:p>
            <a:pPr marL="0" indent="0" algn="l">
              <a:buNone/>
            </a:pPr>
            <a:r>
              <a:rPr lang="en-US" b="1" dirty="0" smtClean="0"/>
              <a:t>For vascular bruit we put the stethoscope at the following areas:-</a:t>
            </a:r>
          </a:p>
          <a:p>
            <a:pPr marL="0" indent="0" algn="l">
              <a:buNone/>
            </a:pPr>
            <a:r>
              <a:rPr lang="en-US" dirty="0" smtClean="0"/>
              <a:t>  Epigastric region</a:t>
            </a:r>
          </a:p>
          <a:p>
            <a:pPr marL="0" indent="0" algn="l">
              <a:buNone/>
            </a:pPr>
            <a:r>
              <a:rPr lang="en-US" dirty="0" smtClean="0"/>
              <a:t>  Over the liver</a:t>
            </a:r>
          </a:p>
          <a:p>
            <a:pPr marL="0" indent="0" algn="l">
              <a:buNone/>
            </a:pPr>
            <a:r>
              <a:rPr lang="en-US" dirty="0" smtClean="0"/>
              <a:t>  In both loin </a:t>
            </a:r>
          </a:p>
          <a:p>
            <a:pPr marL="0" indent="0" algn="l">
              <a:buNone/>
            </a:pPr>
            <a:r>
              <a:rPr lang="en-US" dirty="0" smtClean="0"/>
              <a:t>  Both iliac </a:t>
            </a:r>
            <a:r>
              <a:rPr lang="en-US" dirty="0" err="1" smtClean="0"/>
              <a:t>fosae</a:t>
            </a:r>
            <a:r>
              <a:rPr lang="en-US" dirty="0" smtClean="0"/>
              <a:t> </a:t>
            </a:r>
          </a:p>
          <a:p>
            <a:pPr marL="0" indent="0" algn="l">
              <a:buNone/>
            </a:pPr>
            <a:endParaRPr lang="en-US" dirty="0"/>
          </a:p>
        </p:txBody>
      </p:sp>
      <p:pic>
        <p:nvPicPr>
          <p:cNvPr id="4" name="صورة 3"/>
          <p:cNvPicPr>
            <a:picLocks noChangeAspect="1"/>
          </p:cNvPicPr>
          <p:nvPr/>
        </p:nvPicPr>
        <p:blipFill>
          <a:blip r:embed="rId2"/>
          <a:stretch>
            <a:fillRect/>
          </a:stretch>
        </p:blipFill>
        <p:spPr>
          <a:xfrm>
            <a:off x="8474299" y="4146997"/>
            <a:ext cx="3438993" cy="2408349"/>
          </a:xfrm>
          <a:prstGeom prst="rect">
            <a:avLst/>
          </a:prstGeom>
        </p:spPr>
      </p:pic>
    </p:spTree>
    <p:extLst>
      <p:ext uri="{BB962C8B-B14F-4D97-AF65-F5344CB8AC3E}">
        <p14:creationId xmlns:p14="http://schemas.microsoft.com/office/powerpoint/2010/main" val="404451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3200" b="1" dirty="0" smtClean="0">
                <a:latin typeface="+mn-lt"/>
              </a:rPr>
              <a:t>Examination of abdominal organs:-</a:t>
            </a:r>
            <a:r>
              <a:rPr lang="en-US" dirty="0" smtClean="0"/>
              <a:t/>
            </a:r>
            <a:br>
              <a:rPr lang="en-US" dirty="0" smtClean="0"/>
            </a:br>
            <a:endParaRPr lang="en-US" dirty="0"/>
          </a:p>
        </p:txBody>
      </p:sp>
      <p:sp>
        <p:nvSpPr>
          <p:cNvPr id="3" name="عنصر نائب للمحتوى 2"/>
          <p:cNvSpPr>
            <a:spLocks noGrp="1"/>
          </p:cNvSpPr>
          <p:nvPr>
            <p:ph idx="1"/>
          </p:nvPr>
        </p:nvSpPr>
        <p:spPr>
          <a:xfrm>
            <a:off x="838200" y="1184856"/>
            <a:ext cx="10515600" cy="4992107"/>
          </a:xfrm>
        </p:spPr>
        <p:txBody>
          <a:bodyPr>
            <a:normAutofit fontScale="92500" lnSpcReduction="20000"/>
          </a:bodyPr>
          <a:lstStyle/>
          <a:p>
            <a:pPr marL="0" indent="0" algn="l">
              <a:buNone/>
            </a:pPr>
            <a:r>
              <a:rPr lang="en-US" b="1" u="sng" dirty="0" smtClean="0">
                <a:solidFill>
                  <a:srgbClr val="FF0000"/>
                </a:solidFill>
              </a:rPr>
              <a:t>Liver: - </a:t>
            </a:r>
            <a:r>
              <a:rPr lang="en-US" dirty="0" smtClean="0"/>
              <a:t>in liver examination we need to do palpation, percussion and auscultation.</a:t>
            </a:r>
          </a:p>
          <a:p>
            <a:pPr marL="0" indent="0" algn="l">
              <a:buNone/>
            </a:pPr>
            <a:r>
              <a:rPr lang="en-US" b="1" dirty="0" smtClean="0"/>
              <a:t>Palpation: </a:t>
            </a:r>
            <a:r>
              <a:rPr lang="en-US" dirty="0" smtClean="0"/>
              <a:t>palpation of the liver start from right iliac fossa downward to the right </a:t>
            </a:r>
            <a:r>
              <a:rPr lang="en-US" dirty="0" err="1" smtClean="0"/>
              <a:t>hypochondrium</a:t>
            </a:r>
            <a:r>
              <a:rPr lang="en-US" dirty="0" smtClean="0"/>
              <a:t>. Ask the patient to take deep breathing and dip your fingers tip gently into the abdomen with each inspiration as the liver is pushed by the movement of the diaphragm.</a:t>
            </a:r>
          </a:p>
          <a:p>
            <a:pPr marL="0" indent="0" algn="l">
              <a:buNone/>
            </a:pPr>
            <a:endParaRPr lang="en-US" dirty="0" smtClean="0"/>
          </a:p>
          <a:p>
            <a:pPr marL="0" indent="0" algn="l">
              <a:buNone/>
            </a:pPr>
            <a:r>
              <a:rPr lang="en-US" b="1" dirty="0" smtClean="0"/>
              <a:t>Percussion: </a:t>
            </a:r>
            <a:r>
              <a:rPr lang="en-US" dirty="0" smtClean="0"/>
              <a:t>we start the percussion from above at the right second </a:t>
            </a:r>
            <a:r>
              <a:rPr lang="en-US" dirty="0" err="1" smtClean="0"/>
              <a:t>intercostals</a:t>
            </a:r>
            <a:r>
              <a:rPr lang="en-US" dirty="0" smtClean="0"/>
              <a:t> space until the percussion note change from resonant( which is the percussion of the lung) to dull percussion note( the percussion of the liver). Then we start percussion from the right iliac fossa (bowel percussion note) to the dull percussion note of the liver.</a:t>
            </a:r>
          </a:p>
          <a:p>
            <a:pPr marL="0" indent="0" algn="l">
              <a:buNone/>
            </a:pPr>
            <a:r>
              <a:rPr lang="en-US" dirty="0" smtClean="0"/>
              <a:t>We measure the liver span that is normally between 10-12 cm. in small child about 6-8 cm.</a:t>
            </a:r>
          </a:p>
          <a:p>
            <a:pPr marL="0" indent="0" algn="l">
              <a:buNone/>
            </a:pPr>
            <a:endParaRPr lang="en-US" dirty="0"/>
          </a:p>
        </p:txBody>
      </p:sp>
    </p:spTree>
    <p:extLst>
      <p:ext uri="{BB962C8B-B14F-4D97-AF65-F5344CB8AC3E}">
        <p14:creationId xmlns:p14="http://schemas.microsoft.com/office/powerpoint/2010/main" val="23627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dirty="0" smtClean="0"/>
              <a:t>Normally the upper limit of the liver is at 5th </a:t>
            </a:r>
            <a:r>
              <a:rPr lang="en-US" dirty="0" err="1" smtClean="0"/>
              <a:t>intercostals</a:t>
            </a:r>
            <a:r>
              <a:rPr lang="en-US" dirty="0" smtClean="0"/>
              <a:t> space, and the lower edge of the liver is just palpable below the costal margin.</a:t>
            </a:r>
          </a:p>
          <a:p>
            <a:pPr marL="0" indent="0" algn="l">
              <a:buNone/>
            </a:pPr>
            <a:r>
              <a:rPr lang="en-US" b="1" dirty="0" smtClean="0"/>
              <a:t>Auscultation: </a:t>
            </a:r>
            <a:r>
              <a:rPr lang="en-US" dirty="0" smtClean="0"/>
              <a:t>is important in case of </a:t>
            </a:r>
            <a:r>
              <a:rPr lang="en-US" dirty="0" err="1" smtClean="0"/>
              <a:t>hepatoma</a:t>
            </a:r>
            <a:r>
              <a:rPr lang="en-US" dirty="0" smtClean="0"/>
              <a:t> (vascular </a:t>
            </a:r>
            <a:r>
              <a:rPr lang="en-US" dirty="0" err="1" smtClean="0"/>
              <a:t>tumour</a:t>
            </a:r>
            <a:r>
              <a:rPr lang="en-US" dirty="0" smtClean="0"/>
              <a:t>) in which we hear bruit.</a:t>
            </a:r>
          </a:p>
          <a:p>
            <a:pPr marL="0" indent="0" algn="l">
              <a:buNone/>
            </a:pPr>
            <a:endParaRPr lang="en-US" dirty="0" smtClean="0"/>
          </a:p>
          <a:p>
            <a:pPr marL="0" indent="0" algn="l">
              <a:buNone/>
            </a:pPr>
            <a:endParaRPr lang="en-US" dirty="0"/>
          </a:p>
        </p:txBody>
      </p:sp>
      <p:pic>
        <p:nvPicPr>
          <p:cNvPr id="4" name="صورة 3"/>
          <p:cNvPicPr>
            <a:picLocks noChangeAspect="1"/>
          </p:cNvPicPr>
          <p:nvPr/>
        </p:nvPicPr>
        <p:blipFill>
          <a:blip r:embed="rId2"/>
          <a:stretch>
            <a:fillRect/>
          </a:stretch>
        </p:blipFill>
        <p:spPr>
          <a:xfrm>
            <a:off x="7495505" y="3503054"/>
            <a:ext cx="3731778" cy="2987898"/>
          </a:xfrm>
          <a:prstGeom prst="rect">
            <a:avLst/>
          </a:prstGeom>
        </p:spPr>
      </p:pic>
    </p:spTree>
    <p:extLst>
      <p:ext uri="{BB962C8B-B14F-4D97-AF65-F5344CB8AC3E}">
        <p14:creationId xmlns:p14="http://schemas.microsoft.com/office/powerpoint/2010/main" val="417973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solidFill>
                  <a:srgbClr val="FF0000"/>
                </a:solidFill>
              </a:rPr>
              <a:t>Examination of the spleen:</a:t>
            </a:r>
          </a:p>
          <a:p>
            <a:pPr marL="0" indent="0" algn="l">
              <a:buNone/>
            </a:pPr>
            <a:r>
              <a:rPr lang="en-US" dirty="0" smtClean="0"/>
              <a:t>The spleen is the largest lymphoid organs, lies under the diaphragm on the left side of the abdomen, and lies beneath the 9th to 11th ribs.</a:t>
            </a:r>
          </a:p>
          <a:p>
            <a:pPr marL="0" indent="0" algn="l">
              <a:buNone/>
            </a:pPr>
            <a:r>
              <a:rPr lang="en-US" dirty="0" smtClean="0"/>
              <a:t>  </a:t>
            </a:r>
            <a:r>
              <a:rPr lang="en-US" b="1" dirty="0" smtClean="0"/>
              <a:t>Palpation: </a:t>
            </a:r>
            <a:r>
              <a:rPr lang="en-US" dirty="0" smtClean="0"/>
              <a:t>we start palpating from the right iliac fossa towards the left </a:t>
            </a:r>
            <a:r>
              <a:rPr lang="en-US" dirty="0" err="1" smtClean="0"/>
              <a:t>hypochondrium</a:t>
            </a:r>
            <a:r>
              <a:rPr lang="en-US" dirty="0" smtClean="0"/>
              <a:t> meanwhile we ask the patient to take deep breathing from his mouth and we look to the patient face for any tenderness. The spleen needs to be enlarge 1.5 times to be palpated i.e., </a:t>
            </a:r>
            <a:r>
              <a:rPr lang="en-US" dirty="0" smtClean="0"/>
              <a:t>the spleen may be enlarged but still impalpable.</a:t>
            </a:r>
            <a:endParaRPr lang="en-US" dirty="0" smtClean="0"/>
          </a:p>
          <a:p>
            <a:pPr marL="0" indent="0" algn="l">
              <a:buNone/>
            </a:pPr>
            <a:r>
              <a:rPr lang="en-US" b="1" dirty="0" smtClean="0"/>
              <a:t>Percussion: - </a:t>
            </a:r>
            <a:r>
              <a:rPr lang="en-US" dirty="0" smtClean="0"/>
              <a:t>if we don’t find palpable spleen we do percussion.</a:t>
            </a:r>
          </a:p>
          <a:p>
            <a:pPr marL="0" indent="0" algn="l">
              <a:buNone/>
            </a:pPr>
            <a:endParaRPr lang="en-US" dirty="0"/>
          </a:p>
        </p:txBody>
      </p:sp>
    </p:spTree>
    <p:extLst>
      <p:ext uri="{BB962C8B-B14F-4D97-AF65-F5344CB8AC3E}">
        <p14:creationId xmlns:p14="http://schemas.microsoft.com/office/powerpoint/2010/main" val="34032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solidFill>
                  <a:srgbClr val="FF0000"/>
                </a:solidFill>
              </a:rPr>
              <a:t>Kidney: </a:t>
            </a:r>
            <a:r>
              <a:rPr lang="en-US" dirty="0" smtClean="0"/>
              <a:t>the kidneys examined by different methods of palpation.</a:t>
            </a:r>
          </a:p>
          <a:p>
            <a:pPr algn="l" rtl="0">
              <a:buFont typeface="Wingdings" panose="05000000000000000000" pitchFamily="2" charset="2"/>
              <a:buChar char="v"/>
            </a:pPr>
            <a:r>
              <a:rPr lang="en-US" dirty="0" smtClean="0">
                <a:solidFill>
                  <a:srgbClr val="FF0000"/>
                </a:solidFill>
              </a:rPr>
              <a:t>Bimanual examination: </a:t>
            </a:r>
            <a:r>
              <a:rPr lang="en-US" dirty="0" smtClean="0"/>
              <a:t>by this way of palpation we put the left hand posteriorly on </a:t>
            </a:r>
            <a:r>
              <a:rPr lang="en-US" dirty="0" smtClean="0"/>
              <a:t>the renal angle or </a:t>
            </a:r>
            <a:r>
              <a:rPr lang="en-US" dirty="0" smtClean="0"/>
              <a:t>the </a:t>
            </a:r>
            <a:r>
              <a:rPr lang="en-US" dirty="0" err="1" smtClean="0"/>
              <a:t>costo</a:t>
            </a:r>
            <a:r>
              <a:rPr lang="en-US" dirty="0" smtClean="0"/>
              <a:t> -vertebral angle which lies between the lower border </a:t>
            </a:r>
            <a:r>
              <a:rPr lang="en-US" dirty="0" smtClean="0"/>
              <a:t>of </a:t>
            </a:r>
            <a:r>
              <a:rPr lang="en-US" dirty="0" smtClean="0"/>
              <a:t>the 12 rib and the lateral boarder of the </a:t>
            </a:r>
            <a:r>
              <a:rPr lang="en-US" dirty="0" err="1" smtClean="0"/>
              <a:t>sacrospinalis</a:t>
            </a:r>
            <a:r>
              <a:rPr lang="en-US" dirty="0" smtClean="0"/>
              <a:t> muscle.</a:t>
            </a:r>
          </a:p>
          <a:p>
            <a:pPr marL="0" indent="0" algn="l">
              <a:buNone/>
            </a:pPr>
            <a:r>
              <a:rPr lang="en-US" dirty="0" smtClean="0"/>
              <a:t>The right hand placed on the flank and we approximate both hands while the patient is breathing</a:t>
            </a:r>
          </a:p>
          <a:p>
            <a:pPr marL="0" indent="0" algn="l">
              <a:buNone/>
            </a:pPr>
            <a:endParaRPr lang="en-US" dirty="0"/>
          </a:p>
        </p:txBody>
      </p:sp>
    </p:spTree>
    <p:extLst>
      <p:ext uri="{BB962C8B-B14F-4D97-AF65-F5344CB8AC3E}">
        <p14:creationId xmlns:p14="http://schemas.microsoft.com/office/powerpoint/2010/main" val="29103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6" name="عنصر نائب للمحتوى 5"/>
          <p:cNvPicPr>
            <a:picLocks noGrp="1" noChangeAspect="1"/>
          </p:cNvPicPr>
          <p:nvPr>
            <p:ph idx="1"/>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170832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599" cy="4645718"/>
          </a:xfrm>
        </p:spPr>
      </p:pic>
    </p:spTree>
    <p:extLst>
      <p:ext uri="{BB962C8B-B14F-4D97-AF65-F5344CB8AC3E}">
        <p14:creationId xmlns:p14="http://schemas.microsoft.com/office/powerpoint/2010/main" val="3806621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l" rtl="0">
              <a:buFont typeface="Wingdings" panose="05000000000000000000" pitchFamily="2" charset="2"/>
              <a:buChar char="v"/>
            </a:pPr>
            <a:r>
              <a:rPr lang="en-US" b="1" dirty="0" smtClean="0">
                <a:solidFill>
                  <a:srgbClr val="FF0000"/>
                </a:solidFill>
              </a:rPr>
              <a:t>Renal ballottement:- </a:t>
            </a:r>
            <a:r>
              <a:rPr lang="en-US" dirty="0" smtClean="0"/>
              <a:t>in this way of examination each kidney examined from its side( the right from the right side and the left from the left side) we place the right hand as a watching hand over the right flank while the left hand is the displacing hand is placed over the renal angle. We displace the enlarged kidney by the displacing hand to be felt by the watching hand. </a:t>
            </a:r>
            <a:endParaRPr lang="en-US" dirty="0"/>
          </a:p>
        </p:txBody>
      </p:sp>
    </p:spTree>
    <p:extLst>
      <p:ext uri="{BB962C8B-B14F-4D97-AF65-F5344CB8AC3E}">
        <p14:creationId xmlns:p14="http://schemas.microsoft.com/office/powerpoint/2010/main" val="386248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928352" y="1825625"/>
            <a:ext cx="10515600" cy="4351338"/>
          </a:xfrm>
        </p:spPr>
        <p:txBody>
          <a:bodyPr/>
          <a:lstStyle/>
          <a:p>
            <a:pPr marL="0" indent="0" algn="l">
              <a:buNone/>
            </a:pPr>
            <a:r>
              <a:rPr lang="en-US" dirty="0" smtClean="0">
                <a:solidFill>
                  <a:srgbClr val="FF0000"/>
                </a:solidFill>
              </a:rPr>
              <a:t>Urinary bladder:-</a:t>
            </a:r>
          </a:p>
          <a:p>
            <a:pPr marL="0" indent="0" algn="l">
              <a:buNone/>
            </a:pPr>
            <a:r>
              <a:rPr lang="en-US" dirty="0" smtClean="0"/>
              <a:t>The urinary bladder examined by palpation and percussion:</a:t>
            </a:r>
          </a:p>
          <a:p>
            <a:pPr algn="l" rtl="0">
              <a:buFont typeface="Wingdings" panose="05000000000000000000" pitchFamily="2" charset="2"/>
              <a:buChar char="v"/>
            </a:pPr>
            <a:r>
              <a:rPr lang="en-US" dirty="0" smtClean="0">
                <a:solidFill>
                  <a:srgbClr val="FF0000"/>
                </a:solidFill>
              </a:rPr>
              <a:t>Palpation:-</a:t>
            </a:r>
            <a:r>
              <a:rPr lang="en-US" dirty="0" smtClean="0"/>
              <a:t>We use the ulnar side of the hand from umbilical level downward.</a:t>
            </a:r>
          </a:p>
          <a:p>
            <a:pPr algn="l" rtl="0">
              <a:buFont typeface="Wingdings" panose="05000000000000000000" pitchFamily="2" charset="2"/>
              <a:buChar char="v"/>
            </a:pPr>
            <a:r>
              <a:rPr lang="en-US" dirty="0" smtClean="0">
                <a:solidFill>
                  <a:srgbClr val="FF0000"/>
                </a:solidFill>
              </a:rPr>
              <a:t>Percussion:-</a:t>
            </a:r>
            <a:r>
              <a:rPr lang="en-US" dirty="0" smtClean="0"/>
              <a:t>full bladder gives a percussion note.</a:t>
            </a:r>
          </a:p>
          <a:p>
            <a:pPr marL="0" indent="0" algn="l">
              <a:buNone/>
            </a:pPr>
            <a:endParaRPr lang="en-US" dirty="0"/>
          </a:p>
        </p:txBody>
      </p:sp>
    </p:spTree>
    <p:extLst>
      <p:ext uri="{BB962C8B-B14F-4D97-AF65-F5344CB8AC3E}">
        <p14:creationId xmlns:p14="http://schemas.microsoft.com/office/powerpoint/2010/main" val="357079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0" indent="0" algn="l">
              <a:buNone/>
            </a:pPr>
            <a:r>
              <a:rPr lang="en-US" b="1" dirty="0" smtClean="0">
                <a:solidFill>
                  <a:srgbClr val="FF0000"/>
                </a:solidFill>
              </a:rPr>
              <a:t>Examination for free fluid (ascites) in the abdomen:-</a:t>
            </a:r>
          </a:p>
          <a:p>
            <a:pPr marL="0" indent="0" algn="l">
              <a:buNone/>
            </a:pPr>
            <a:r>
              <a:rPr lang="en-US" dirty="0" smtClean="0"/>
              <a:t>Ascites can be examined by two methods shifting dullness and transmitted thrill. </a:t>
            </a:r>
          </a:p>
          <a:p>
            <a:pPr marL="0" indent="0" algn="l">
              <a:buNone/>
            </a:pPr>
            <a:r>
              <a:rPr lang="en-US" b="1" dirty="0" smtClean="0"/>
              <a:t>Shifting dullness: - </a:t>
            </a:r>
            <a:r>
              <a:rPr lang="en-US" dirty="0" smtClean="0"/>
              <a:t>is used when the amount of the fluid is small (500ml)</a:t>
            </a:r>
          </a:p>
          <a:p>
            <a:pPr marL="0" indent="0" algn="l">
              <a:buNone/>
            </a:pPr>
            <a:r>
              <a:rPr lang="en-US" dirty="0" smtClean="0"/>
              <a:t>We start percussion from the midline at the level of the umbilicus till we reach a point of dullness. We fix our hand at that site, then we ask the patient to move slightly to the opposite side and we should wait for about 30-60 sec (to give time for fluid to re accumulate)  then percuss backward we will see change in the percussion note from tympanic to dull percussion note so we call it shifting dullness. </a:t>
            </a:r>
          </a:p>
          <a:p>
            <a:pPr marL="0" indent="0" algn="l">
              <a:buNone/>
            </a:pPr>
            <a:endParaRPr lang="en-US" dirty="0"/>
          </a:p>
        </p:txBody>
      </p:sp>
    </p:spTree>
    <p:extLst>
      <p:ext uri="{BB962C8B-B14F-4D97-AF65-F5344CB8AC3E}">
        <p14:creationId xmlns:p14="http://schemas.microsoft.com/office/powerpoint/2010/main" val="420343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t>Transmitted thrill:-</a:t>
            </a:r>
            <a:r>
              <a:rPr lang="en-US" dirty="0" smtClean="0"/>
              <a:t>is used when the amount of the fluid is large more than 1000 ml. We place one hand on one side of the abdomen and we tap the abdomen by the other hand on the opposite side so we can feel the transmitted thrill on the other side like a mechanical wave.</a:t>
            </a:r>
            <a:endParaRPr lang="en-US" dirty="0"/>
          </a:p>
        </p:txBody>
      </p:sp>
    </p:spTree>
    <p:extLst>
      <p:ext uri="{BB962C8B-B14F-4D97-AF65-F5344CB8AC3E}">
        <p14:creationId xmlns:p14="http://schemas.microsoft.com/office/powerpoint/2010/main" val="812068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dirty="0" smtClean="0"/>
              <a:t>In order to finish the abdominal examination we have to examine:-</a:t>
            </a:r>
          </a:p>
          <a:p>
            <a:pPr marL="0" indent="0" algn="l">
              <a:buNone/>
            </a:pPr>
            <a:r>
              <a:rPr lang="en-US" dirty="0" smtClean="0"/>
              <a:t>-The external genitalia.</a:t>
            </a:r>
          </a:p>
          <a:p>
            <a:pPr marL="0" indent="0" algn="l">
              <a:buNone/>
            </a:pPr>
            <a:r>
              <a:rPr lang="en-US" dirty="0" smtClean="0"/>
              <a:t>-Examination of the inguinal lymph nodes.</a:t>
            </a:r>
          </a:p>
          <a:p>
            <a:pPr marL="0" indent="0" algn="l">
              <a:buNone/>
            </a:pPr>
            <a:r>
              <a:rPr lang="en-US" dirty="0" smtClean="0"/>
              <a:t>-Examination of the back.</a:t>
            </a:r>
          </a:p>
          <a:p>
            <a:pPr marL="0" indent="0" algn="l">
              <a:buNone/>
            </a:pPr>
            <a:r>
              <a:rPr lang="en-US" dirty="0" smtClean="0"/>
              <a:t>-Examination of the supraclavicular lymph nodes.</a:t>
            </a:r>
          </a:p>
          <a:p>
            <a:pPr marL="0" indent="0" algn="l">
              <a:buNone/>
            </a:pPr>
            <a:endParaRPr lang="en-US" dirty="0" smtClean="0"/>
          </a:p>
          <a:p>
            <a:pPr marL="0" indent="0" algn="l">
              <a:buNone/>
            </a:pPr>
            <a:endParaRPr lang="en-US" dirty="0"/>
          </a:p>
        </p:txBody>
      </p:sp>
    </p:spTree>
    <p:extLst>
      <p:ext uri="{BB962C8B-B14F-4D97-AF65-F5344CB8AC3E}">
        <p14:creationId xmlns:p14="http://schemas.microsoft.com/office/powerpoint/2010/main" val="329801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599" cy="6306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47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FF0000"/>
                </a:solidFill>
                <a:latin typeface="+mn-lt"/>
              </a:rPr>
              <a:t/>
            </a:r>
            <a:br>
              <a:rPr lang="en-US" dirty="0" smtClean="0">
                <a:solidFill>
                  <a:srgbClr val="FF0000"/>
                </a:solidFill>
                <a:latin typeface="+mn-lt"/>
              </a:rPr>
            </a:br>
            <a:r>
              <a:rPr lang="en-US" dirty="0" smtClean="0">
                <a:solidFill>
                  <a:srgbClr val="FF0000"/>
                </a:solidFill>
                <a:latin typeface="+mn-lt"/>
              </a:rPr>
              <a:t>Abdominal examination </a:t>
            </a:r>
            <a:endParaRPr lang="en-US" dirty="0">
              <a:solidFill>
                <a:srgbClr val="FF0000"/>
              </a:solidFill>
              <a:latin typeface="+mn-lt"/>
            </a:endParaRPr>
          </a:p>
        </p:txBody>
      </p:sp>
      <p:sp>
        <p:nvSpPr>
          <p:cNvPr id="3" name="عنصر نائب للمحتوى 2"/>
          <p:cNvSpPr>
            <a:spLocks noGrp="1"/>
          </p:cNvSpPr>
          <p:nvPr>
            <p:ph idx="1"/>
          </p:nvPr>
        </p:nvSpPr>
        <p:spPr>
          <a:xfrm>
            <a:off x="838200" y="1690688"/>
            <a:ext cx="10515600" cy="4351338"/>
          </a:xfrm>
        </p:spPr>
        <p:txBody>
          <a:bodyPr/>
          <a:lstStyle/>
          <a:p>
            <a:pPr marL="0" indent="0" algn="l">
              <a:buNone/>
            </a:pPr>
            <a:r>
              <a:rPr lang="en-US" dirty="0" smtClean="0"/>
              <a:t>In order to do abdominal examination, we have to take the permission from the parents (next of kin), and we put the patient in supine position and we expose the patient gently from the nipple to the mid-thigh, because some of abdominal organs lies below the rib cage e.g., liver, spleen. And the external genitalia are part of the abdomen.</a:t>
            </a:r>
          </a:p>
          <a:p>
            <a:pPr marL="0" indent="0" algn="l">
              <a:buNone/>
            </a:pPr>
            <a:endParaRPr lang="en-US" dirty="0"/>
          </a:p>
        </p:txBody>
      </p:sp>
      <p:pic>
        <p:nvPicPr>
          <p:cNvPr id="4" name="صورة 3"/>
          <p:cNvPicPr>
            <a:picLocks noChangeAspect="1"/>
          </p:cNvPicPr>
          <p:nvPr/>
        </p:nvPicPr>
        <p:blipFill>
          <a:blip r:embed="rId2"/>
          <a:stretch>
            <a:fillRect/>
          </a:stretch>
        </p:blipFill>
        <p:spPr>
          <a:xfrm>
            <a:off x="7521262" y="3953814"/>
            <a:ext cx="3721994" cy="2117492"/>
          </a:xfrm>
          <a:prstGeom prst="rect">
            <a:avLst/>
          </a:prstGeom>
        </p:spPr>
      </p:pic>
    </p:spTree>
    <p:extLst>
      <p:ext uri="{BB962C8B-B14F-4D97-AF65-F5344CB8AC3E}">
        <p14:creationId xmlns:p14="http://schemas.microsoft.com/office/powerpoint/2010/main" val="105242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FF0000"/>
                </a:solidFill>
                <a:latin typeface="+mn-lt"/>
              </a:rPr>
              <a:t>Inspection</a:t>
            </a:r>
            <a:endParaRPr lang="en-US" dirty="0">
              <a:solidFill>
                <a:srgbClr val="FF0000"/>
              </a:solidFill>
              <a:latin typeface="+mn-lt"/>
            </a:endParaRPr>
          </a:p>
        </p:txBody>
      </p:sp>
      <p:sp>
        <p:nvSpPr>
          <p:cNvPr id="3" name="عنصر نائب للمحتوى 2"/>
          <p:cNvSpPr>
            <a:spLocks noGrp="1"/>
          </p:cNvSpPr>
          <p:nvPr>
            <p:ph idx="1"/>
          </p:nvPr>
        </p:nvSpPr>
        <p:spPr/>
        <p:txBody>
          <a:bodyPr/>
          <a:lstStyle/>
          <a:p>
            <a:pPr marL="0" indent="0" algn="l">
              <a:buNone/>
            </a:pPr>
            <a:r>
              <a:rPr lang="en-US" dirty="0" smtClean="0"/>
              <a:t> (</a:t>
            </a:r>
            <a:r>
              <a:rPr lang="en-US" b="1" dirty="0" smtClean="0"/>
              <a:t>Usually to the patient’s right hand</a:t>
            </a:r>
            <a:r>
              <a:rPr lang="en-US" dirty="0" smtClean="0"/>
              <a:t>):</a:t>
            </a:r>
          </a:p>
          <a:p>
            <a:pPr marL="0" indent="0" algn="l">
              <a:buNone/>
            </a:pPr>
            <a:r>
              <a:rPr lang="en-US" dirty="0" smtClean="0"/>
              <a:t>1- We mention the symmetry and shape of the abdomen</a:t>
            </a:r>
          </a:p>
          <a:p>
            <a:pPr marL="0" indent="0" algn="l">
              <a:buNone/>
            </a:pPr>
            <a:r>
              <a:rPr lang="en-US" dirty="0" smtClean="0"/>
              <a:t>Usually the abdomen is symmetrical, cylindrical and flat.</a:t>
            </a:r>
          </a:p>
          <a:p>
            <a:pPr marL="0" indent="0" algn="l">
              <a:buNone/>
            </a:pPr>
            <a:r>
              <a:rPr lang="en-US" dirty="0" smtClean="0"/>
              <a:t> Asymmetry may be caused by </a:t>
            </a:r>
            <a:r>
              <a:rPr lang="en-US" dirty="0" err="1" smtClean="0"/>
              <a:t>organomegaly</a:t>
            </a:r>
            <a:r>
              <a:rPr lang="en-US" dirty="0" smtClean="0"/>
              <a:t> like hepatomegaly or splenomegaly or because of the presence of an abdominal mass like large hernia.</a:t>
            </a:r>
          </a:p>
          <a:p>
            <a:pPr marL="0" indent="0" algn="l">
              <a:buNone/>
            </a:pPr>
            <a:endParaRPr lang="en-US" dirty="0"/>
          </a:p>
        </p:txBody>
      </p:sp>
    </p:spTree>
    <p:extLst>
      <p:ext uri="{BB962C8B-B14F-4D97-AF65-F5344CB8AC3E}">
        <p14:creationId xmlns:p14="http://schemas.microsoft.com/office/powerpoint/2010/main" val="395217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dirty="0" smtClean="0"/>
              <a:t>2- The </a:t>
            </a:r>
            <a:r>
              <a:rPr lang="en-US" b="1" dirty="0" smtClean="0"/>
              <a:t>shape of the abdomen </a:t>
            </a:r>
            <a:r>
              <a:rPr lang="en-US" dirty="0" smtClean="0"/>
              <a:t>may be one of the followings:-</a:t>
            </a:r>
          </a:p>
          <a:p>
            <a:pPr marL="0" indent="0" algn="l">
              <a:buNone/>
            </a:pPr>
            <a:r>
              <a:rPr lang="en-US" u="sng" dirty="0" smtClean="0"/>
              <a:t>Flat , this is the normal shape</a:t>
            </a:r>
            <a:r>
              <a:rPr lang="en-US" dirty="0" smtClean="0"/>
              <a:t>.</a:t>
            </a:r>
          </a:p>
          <a:p>
            <a:pPr marL="0" indent="0" algn="l">
              <a:buNone/>
            </a:pPr>
            <a:r>
              <a:rPr lang="en-US" u="sng" dirty="0" smtClean="0"/>
              <a:t>Scaphoid </a:t>
            </a:r>
            <a:r>
              <a:rPr lang="en-US" dirty="0" smtClean="0"/>
              <a:t>e.g., like in cachexia, malnutrition in starvation. </a:t>
            </a:r>
          </a:p>
          <a:p>
            <a:pPr marL="0" indent="0" algn="l">
              <a:buNone/>
            </a:pPr>
            <a:r>
              <a:rPr lang="en-US" b="1" dirty="0" smtClean="0"/>
              <a:t>Distended abdomen </a:t>
            </a:r>
            <a:r>
              <a:rPr lang="en-US" dirty="0" smtClean="0"/>
              <a:t>as in the: </a:t>
            </a:r>
          </a:p>
          <a:p>
            <a:pPr algn="l" rtl="0">
              <a:buFont typeface="Wingdings" panose="05000000000000000000" pitchFamily="2" charset="2"/>
              <a:buChar char="Ø"/>
            </a:pPr>
            <a:r>
              <a:rPr lang="en-US" dirty="0" smtClean="0"/>
              <a:t>Fluid= </a:t>
            </a:r>
            <a:r>
              <a:rPr lang="en-US" dirty="0" err="1" smtClean="0"/>
              <a:t>ascitis</a:t>
            </a:r>
            <a:endParaRPr lang="en-US" dirty="0" smtClean="0"/>
          </a:p>
          <a:p>
            <a:pPr algn="l" rtl="0">
              <a:buFont typeface="Wingdings" panose="05000000000000000000" pitchFamily="2" charset="2"/>
              <a:buChar char="Ø"/>
            </a:pPr>
            <a:r>
              <a:rPr lang="en-US" dirty="0" smtClean="0"/>
              <a:t>Flatus=intestinal obstruction</a:t>
            </a:r>
          </a:p>
          <a:p>
            <a:pPr algn="l" rtl="0">
              <a:buFont typeface="Wingdings" panose="05000000000000000000" pitchFamily="2" charset="2"/>
              <a:buChar char="Ø"/>
            </a:pPr>
            <a:r>
              <a:rPr lang="en-US" dirty="0" err="1" smtClean="0"/>
              <a:t>Faeces</a:t>
            </a:r>
            <a:r>
              <a:rPr lang="en-US" dirty="0" smtClean="0"/>
              <a:t>= </a:t>
            </a:r>
            <a:r>
              <a:rPr lang="en-US" dirty="0" err="1" smtClean="0"/>
              <a:t>faecal</a:t>
            </a:r>
            <a:r>
              <a:rPr lang="en-US" dirty="0" smtClean="0"/>
              <a:t> impaction, constipation.</a:t>
            </a:r>
          </a:p>
          <a:p>
            <a:pPr algn="l" rtl="0">
              <a:buFont typeface="Wingdings" panose="05000000000000000000" pitchFamily="2" charset="2"/>
              <a:buChar char="Ø"/>
            </a:pPr>
            <a:r>
              <a:rPr lang="en-US" dirty="0" smtClean="0"/>
              <a:t>Abdominal and pelvic tumors, or mass.</a:t>
            </a:r>
            <a:endParaRPr lang="en-US" dirty="0"/>
          </a:p>
        </p:txBody>
      </p:sp>
    </p:spTree>
    <p:extLst>
      <p:ext uri="{BB962C8B-B14F-4D97-AF65-F5344CB8AC3E}">
        <p14:creationId xmlns:p14="http://schemas.microsoft.com/office/powerpoint/2010/main" val="142409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dirty="0" smtClean="0"/>
              <a:t>3- then we look for:</a:t>
            </a:r>
          </a:p>
          <a:p>
            <a:pPr algn="l" rtl="0">
              <a:buFont typeface="Wingdings" panose="05000000000000000000" pitchFamily="2" charset="2"/>
              <a:buChar char="Ø"/>
            </a:pPr>
            <a:r>
              <a:rPr lang="en-US" dirty="0" smtClean="0"/>
              <a:t>Epigastric pulsation</a:t>
            </a:r>
          </a:p>
          <a:p>
            <a:pPr algn="l" rtl="0">
              <a:buFont typeface="Wingdings" panose="05000000000000000000" pitchFamily="2" charset="2"/>
              <a:buChar char="Ø"/>
            </a:pPr>
            <a:r>
              <a:rPr lang="en-US" dirty="0" smtClean="0"/>
              <a:t>    Visible peristalsis</a:t>
            </a:r>
          </a:p>
          <a:p>
            <a:pPr algn="l" rtl="0">
              <a:buFont typeface="Wingdings" panose="05000000000000000000" pitchFamily="2" charset="2"/>
              <a:buChar char="Ø"/>
            </a:pPr>
            <a:r>
              <a:rPr lang="en-US" dirty="0" smtClean="0"/>
              <a:t>    Movement of the abdomen with respiration</a:t>
            </a:r>
          </a:p>
          <a:p>
            <a:pPr algn="l" rtl="0">
              <a:buFont typeface="Wingdings" panose="05000000000000000000" pitchFamily="2" charset="2"/>
              <a:buChar char="Ø"/>
            </a:pPr>
            <a:r>
              <a:rPr lang="en-US" dirty="0" smtClean="0"/>
              <a:t>    Any visible mass</a:t>
            </a:r>
          </a:p>
          <a:p>
            <a:pPr marL="0" indent="0" algn="l">
              <a:buNone/>
            </a:pPr>
            <a:endParaRPr lang="en-US" dirty="0"/>
          </a:p>
        </p:txBody>
      </p:sp>
    </p:spTree>
    <p:extLst>
      <p:ext uri="{BB962C8B-B14F-4D97-AF65-F5344CB8AC3E}">
        <p14:creationId xmlns:p14="http://schemas.microsoft.com/office/powerpoint/2010/main" val="261728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t>Epigastric pulsations: - </a:t>
            </a:r>
          </a:p>
          <a:p>
            <a:pPr marL="0" indent="0" algn="l">
              <a:buNone/>
            </a:pPr>
            <a:r>
              <a:rPr lang="en-US" dirty="0" smtClean="0"/>
              <a:t>It is normally seen in thin individuals and we have to examine or inspect the abdomen for one minute whiles the patient holding his breathing. It is abnormally seen in cases of RVH right ventricular hypertrophy, and when there is a mass overlying the stomach or the aorta.</a:t>
            </a:r>
            <a:endParaRPr lang="en-US" dirty="0"/>
          </a:p>
        </p:txBody>
      </p:sp>
    </p:spTree>
    <p:extLst>
      <p:ext uri="{BB962C8B-B14F-4D97-AF65-F5344CB8AC3E}">
        <p14:creationId xmlns:p14="http://schemas.microsoft.com/office/powerpoint/2010/main" val="355517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smtClean="0"/>
              <a:t>Visible peristalsis </a:t>
            </a:r>
          </a:p>
          <a:p>
            <a:pPr marL="0" indent="0" algn="l">
              <a:buNone/>
            </a:pPr>
            <a:r>
              <a:rPr lang="en-US" dirty="0" smtClean="0"/>
              <a:t>Usually the peristalsis seen when there is pyloric obstruction and gastric outlet obstruction and we should inspect the abdomen for about 2minutes.</a:t>
            </a:r>
          </a:p>
          <a:p>
            <a:pPr marL="0" indent="0" algn="l">
              <a:buNone/>
            </a:pPr>
            <a:r>
              <a:rPr lang="en-US" b="1" dirty="0" smtClean="0"/>
              <a:t>Movement with respiration:-</a:t>
            </a:r>
          </a:p>
          <a:p>
            <a:pPr marL="0" indent="0" algn="l">
              <a:buNone/>
            </a:pPr>
            <a:r>
              <a:rPr lang="en-US" dirty="0" smtClean="0"/>
              <a:t>The abdomen is normally moves with respiration and it is not moving in case of peritonitis. and abdominal movement with respiration becomes more obvious in case of emphysema.</a:t>
            </a:r>
          </a:p>
          <a:p>
            <a:pPr marL="0" indent="0" algn="l">
              <a:buNone/>
            </a:pPr>
            <a:endParaRPr lang="en-US" dirty="0"/>
          </a:p>
        </p:txBody>
      </p:sp>
    </p:spTree>
    <p:extLst>
      <p:ext uri="{BB962C8B-B14F-4D97-AF65-F5344CB8AC3E}">
        <p14:creationId xmlns:p14="http://schemas.microsoft.com/office/powerpoint/2010/main" val="203774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fontScale="92500" lnSpcReduction="20000"/>
          </a:bodyPr>
          <a:lstStyle/>
          <a:p>
            <a:pPr marL="0" indent="0" algn="l">
              <a:buNone/>
            </a:pPr>
            <a:r>
              <a:rPr lang="en-US" dirty="0" smtClean="0"/>
              <a:t>3-</a:t>
            </a:r>
            <a:r>
              <a:rPr lang="en-US" b="1" dirty="0" smtClean="0"/>
              <a:t>inspection from the side of the bed:-</a:t>
            </a:r>
          </a:p>
          <a:p>
            <a:pPr marL="0" indent="0" algn="l">
              <a:buNone/>
            </a:pPr>
            <a:r>
              <a:rPr lang="en-US" dirty="0" smtClean="0"/>
              <a:t>Always we stand to the right side of the abdomen and we look to the followings: - </a:t>
            </a:r>
            <a:r>
              <a:rPr lang="en-US" dirty="0" smtClean="0">
                <a:solidFill>
                  <a:srgbClr val="FF0000"/>
                </a:solidFill>
              </a:rPr>
              <a:t>skin</a:t>
            </a:r>
            <a:r>
              <a:rPr lang="en-US" dirty="0" smtClean="0"/>
              <a:t>, </a:t>
            </a:r>
            <a:r>
              <a:rPr lang="en-US" dirty="0" smtClean="0">
                <a:solidFill>
                  <a:srgbClr val="FF0000"/>
                </a:solidFill>
              </a:rPr>
              <a:t>umbilicus</a:t>
            </a:r>
            <a:r>
              <a:rPr lang="en-US" dirty="0" smtClean="0"/>
              <a:t> and </a:t>
            </a:r>
            <a:r>
              <a:rPr lang="en-US" dirty="0" smtClean="0">
                <a:solidFill>
                  <a:srgbClr val="FF0000"/>
                </a:solidFill>
              </a:rPr>
              <a:t>the hernia orifices</a:t>
            </a:r>
            <a:r>
              <a:rPr lang="en-US" dirty="0" smtClean="0"/>
              <a:t>.</a:t>
            </a:r>
          </a:p>
          <a:p>
            <a:pPr marL="0" indent="0" algn="l">
              <a:buNone/>
            </a:pPr>
            <a:r>
              <a:rPr lang="en-US" b="1" dirty="0" smtClean="0">
                <a:solidFill>
                  <a:srgbClr val="FF0000"/>
                </a:solidFill>
              </a:rPr>
              <a:t>Skin: - </a:t>
            </a:r>
            <a:r>
              <a:rPr lang="en-US" dirty="0" smtClean="0"/>
              <a:t>we look for scars, discolorations, visible distended veins.</a:t>
            </a:r>
          </a:p>
          <a:p>
            <a:pPr marL="0" indent="0" algn="l">
              <a:buNone/>
            </a:pPr>
            <a:r>
              <a:rPr lang="en-US" b="1" dirty="0" smtClean="0">
                <a:solidFill>
                  <a:srgbClr val="FF0000"/>
                </a:solidFill>
              </a:rPr>
              <a:t>Umbilicus: - </a:t>
            </a:r>
            <a:r>
              <a:rPr lang="en-US" dirty="0" smtClean="0"/>
              <a:t>we look for the site, shape and abnormal discharge.</a:t>
            </a:r>
          </a:p>
          <a:p>
            <a:pPr marL="0" indent="0" algn="l">
              <a:buNone/>
            </a:pPr>
            <a:r>
              <a:rPr lang="en-US" b="1" dirty="0" smtClean="0"/>
              <a:t>Site: - </a:t>
            </a:r>
            <a:r>
              <a:rPr lang="en-US" dirty="0" smtClean="0"/>
              <a:t>normally the umbilicus located midway between the </a:t>
            </a:r>
            <a:r>
              <a:rPr lang="en-US" dirty="0" err="1" smtClean="0"/>
              <a:t>xiphisternum</a:t>
            </a:r>
            <a:r>
              <a:rPr lang="en-US" dirty="0" smtClean="0"/>
              <a:t> and the pubic symphysis (centrally located umbilicus).</a:t>
            </a:r>
          </a:p>
          <a:p>
            <a:pPr marL="0" indent="0" algn="l">
              <a:buNone/>
            </a:pPr>
            <a:r>
              <a:rPr lang="en-US" dirty="0" smtClean="0"/>
              <a:t>Shifted umbilicus either upwards as in cases of pelvic tumors and downwards shift as in </a:t>
            </a:r>
            <a:r>
              <a:rPr lang="en-US" dirty="0" err="1" smtClean="0"/>
              <a:t>ascitis</a:t>
            </a:r>
            <a:r>
              <a:rPr lang="en-US" dirty="0" smtClean="0"/>
              <a:t> and upper abdominal tumors, or mass.</a:t>
            </a:r>
          </a:p>
          <a:p>
            <a:pPr marL="0" indent="0" algn="l">
              <a:buNone/>
            </a:pPr>
            <a:r>
              <a:rPr lang="en-US" b="1" dirty="0" smtClean="0"/>
              <a:t>Shape: </a:t>
            </a:r>
            <a:r>
              <a:rPr lang="en-US" dirty="0" smtClean="0"/>
              <a:t>the umbilicus either flat (normal) , everted (umbilical hernia, abdominal distention) or inverted (infection). </a:t>
            </a:r>
          </a:p>
          <a:p>
            <a:pPr marL="0" indent="0" algn="l">
              <a:buNone/>
            </a:pPr>
            <a:r>
              <a:rPr lang="en-US" b="1" dirty="0" smtClean="0"/>
              <a:t>Abnormal discharge:</a:t>
            </a:r>
          </a:p>
          <a:p>
            <a:pPr marL="0" indent="0" algn="l">
              <a:buNone/>
            </a:pPr>
            <a:r>
              <a:rPr lang="en-US" dirty="0" smtClean="0"/>
              <a:t>We have to mention the amount, </a:t>
            </a:r>
            <a:r>
              <a:rPr lang="en-US" dirty="0" smtClean="0"/>
              <a:t>color </a:t>
            </a:r>
            <a:r>
              <a:rPr lang="en-US" dirty="0" smtClean="0"/>
              <a:t>and the types of the Discharge as follows:</a:t>
            </a:r>
          </a:p>
          <a:p>
            <a:pPr marL="0" indent="0" algn="l">
              <a:buNone/>
            </a:pPr>
            <a:r>
              <a:rPr lang="en-US" dirty="0" err="1" smtClean="0"/>
              <a:t>Faeces</a:t>
            </a:r>
            <a:r>
              <a:rPr lang="en-US" dirty="0" smtClean="0"/>
              <a:t>, Urine, Blood as in adenoma, Pus in cases of infection.</a:t>
            </a:r>
          </a:p>
          <a:p>
            <a:pPr marL="0" indent="0" algn="l">
              <a:buNone/>
            </a:pPr>
            <a:endParaRPr lang="en-US" dirty="0" smtClean="0"/>
          </a:p>
          <a:p>
            <a:pPr marL="0" indent="0" algn="l">
              <a:buNone/>
            </a:pPr>
            <a:endParaRPr lang="en-US" dirty="0"/>
          </a:p>
        </p:txBody>
      </p:sp>
    </p:spTree>
    <p:extLst>
      <p:ext uri="{BB962C8B-B14F-4D97-AF65-F5344CB8AC3E}">
        <p14:creationId xmlns:p14="http://schemas.microsoft.com/office/powerpoint/2010/main" val="277617185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1558</Words>
  <Application>Microsoft Office PowerPoint</Application>
  <PresentationFormat>شاشة عريضة</PresentationFormat>
  <Paragraphs>95</Paragraphs>
  <Slides>26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26</vt:i4>
      </vt:variant>
    </vt:vector>
  </HeadingPairs>
  <TitlesOfParts>
    <vt:vector size="32" baseType="lpstr">
      <vt:lpstr>Arial</vt:lpstr>
      <vt:lpstr>Calibri</vt:lpstr>
      <vt:lpstr>Calibri Light</vt:lpstr>
      <vt:lpstr>Times New Roman</vt:lpstr>
      <vt:lpstr>Wingdings</vt:lpstr>
      <vt:lpstr>نسق Office</vt:lpstr>
      <vt:lpstr>University of Basrah  College of Nursing</vt:lpstr>
      <vt:lpstr>عرض تقديمي في PowerPoint</vt:lpstr>
      <vt:lpstr> Abdominal examination </vt:lpstr>
      <vt:lpstr>Inspection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Palpation </vt:lpstr>
      <vt:lpstr>عرض تقديمي في PowerPoint</vt:lpstr>
      <vt:lpstr>عرض تقديمي في PowerPoint</vt:lpstr>
      <vt:lpstr>عرض تقديمي في PowerPoint</vt:lpstr>
      <vt:lpstr>عرض تقديمي في PowerPoint</vt:lpstr>
      <vt:lpstr>Examination of abdominal organs:-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Basrah  College of Nursing</dc:title>
  <dc:creator>Maher</dc:creator>
  <cp:lastModifiedBy>Maher</cp:lastModifiedBy>
  <cp:revision>8</cp:revision>
  <dcterms:created xsi:type="dcterms:W3CDTF">2023-10-13T19:17:02Z</dcterms:created>
  <dcterms:modified xsi:type="dcterms:W3CDTF">2023-10-14T19:52:12Z</dcterms:modified>
</cp:coreProperties>
</file>